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over-h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457200" y="365760"/>
            <a:ext cx="2194560" cy="502920"/>
          </a:xfrm>
          <a:prstGeom prst="roundRect">
            <a:avLst>
              <a:gd name="adj" fmla="val 35000"/>
            </a:avLst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365760"/>
            <a:ext cx="2194560" cy="5029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1A1A2E"/>
                </a:solidFill>
                <a:latin typeface="Arial"/>
              </a:rPr>
              <a:t>16 באפריל 2026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0" y="365760"/>
            <a:ext cx="2651760" cy="502920"/>
          </a:xfrm>
          <a:prstGeom prst="roundRect">
            <a:avLst>
              <a:gd name="adj" fmla="val 35000"/>
            </a:avLst>
          </a:prstGeom>
          <a:solidFill>
            <a:srgbClr val="1A1A2E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144000" y="365760"/>
            <a:ext cx="2651760" cy="5029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BCA03"/>
                </a:solidFill>
                <a:latin typeface="Arial"/>
              </a:rPr>
              <a:t>טריפל S אנרגיה מתחדשת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56032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600" b="1" i="0" lang="he-IL" altLang="en-US">
                <a:solidFill>
                  <a:srgbClr val="FBCA03"/>
                </a:solidFill>
                <a:latin typeface="Arial"/>
              </a:rPr>
              <a:t>סיכום + הצעה מעודכנת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926080"/>
            <a:ext cx="11247120" cy="12801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7600" b="1" i="0" lang="he-IL" altLang="en-US">
                <a:solidFill>
                  <a:srgbClr val="FFFFFF"/>
                </a:solidFill>
                <a:latin typeface="Arial"/>
              </a:rPr>
              <a:t>פגישת אפיון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160520"/>
            <a:ext cx="11247120" cy="54864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2200" b="0" i="0" lang="he-IL" altLang="en-US">
                <a:solidFill>
                  <a:srgbClr val="FFDE59"/>
                </a:solidFill>
                <a:latin typeface="Arial"/>
              </a:rPr>
              <a:t>סיכום · הצעת מחיר · תנאים מסחריים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800600"/>
            <a:ext cx="3200400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57200" y="4983480"/>
            <a:ext cx="11247120" cy="32004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100" b="1" i="0" lang="he-IL" altLang="en-US">
                <a:solidFill>
                  <a:srgbClr val="FBCA03"/>
                </a:solidFill>
                <a:latin typeface="Arial"/>
              </a:rPr>
              <a:t>משתתפי הפגישה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349240"/>
            <a:ext cx="11247120" cy="41148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2000" b="1" i="0" lang="he-IL" altLang="en-US">
                <a:solidFill>
                  <a:srgbClr val="FFFFFF"/>
                </a:solidFill>
                <a:latin typeface="Arial"/>
              </a:rPr>
              <a:t>עופר אזולאי  ·  יוחנן אביטן  ·  אלעד יעקובוביץ׳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806440"/>
            <a:ext cx="11247120" cy="32004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300" b="0" i="0" lang="he-IL" altLang="en-US">
                <a:solidFill>
                  <a:srgbClr val="C0C0C0"/>
                </a:solidFill>
                <a:latin typeface="Arial"/>
              </a:rPr>
              <a:t>מנכ״ל ובעלים  ·  מנהל מכירות  ·  שותף אסטרטגי-טכנולוגי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601200" y="7315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1" i="0" lang="he-IL" altLang="en-US">
                <a:solidFill>
                  <a:srgbClr val="FBCA03"/>
                </a:solidFill>
                <a:latin typeface="Arial"/>
              </a:rPr>
              <a:t>טריפל S אנרגיה מתחדשת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1480"/>
            <a:ext cx="12191695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BCA03"/>
                </a:solidFill>
                <a:latin typeface="Arial"/>
              </a:rPr>
              <a:t>06 · לוח זמנים + תשלום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005840"/>
            <a:ext cx="11247120" cy="7315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3600" b="1" i="0" lang="he-IL" altLang="en-US">
                <a:solidFill>
                  <a:srgbClr val="1A1A2E"/>
                </a:solidFill>
                <a:latin typeface="Arial"/>
              </a:rPr>
              <a:t>4 שבועות · 20-40-40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73736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400" b="0" i="0" lang="he-IL" altLang="en-US">
                <a:solidFill>
                  <a:srgbClr val="666666"/>
                </a:solidFill>
                <a:latin typeface="Arial"/>
              </a:rPr>
              <a:t/>
            </a:r>
          </a:p>
        </p:txBody>
      </p:sp>
      <p:sp>
        <p:nvSpPr>
          <p:cNvPr id="9" name="Rectangle 8"/>
          <p:cNvSpPr/>
          <p:nvPr/>
        </p:nvSpPr>
        <p:spPr>
          <a:xfrm>
            <a:off x="9601200" y="2103120"/>
            <a:ext cx="2103120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57200" y="2331720"/>
            <a:ext cx="11247120" cy="32004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400" b="1" i="0" lang="he-IL" altLang="en-US">
                <a:solidFill>
                  <a:srgbClr val="FBCA03"/>
                </a:solidFill>
                <a:latin typeface="Arial"/>
              </a:rPr>
              <a:t>לוח זמנים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2697480"/>
            <a:ext cx="278892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875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57200" y="2788920"/>
            <a:ext cx="27889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600" b="1" i="0" lang="he-IL" altLang="en-US">
                <a:solidFill>
                  <a:srgbClr val="666666"/>
                </a:solidFill>
                <a:latin typeface="Arial"/>
              </a:rPr>
              <a:t>שבוע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154680"/>
            <a:ext cx="2788920" cy="4114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0" i="0" lang="he-IL" altLang="en-US">
                <a:solidFill>
                  <a:srgbClr val="666666"/>
                </a:solidFill>
                <a:latin typeface="Arial"/>
              </a:rPr>
              <a:t>הכנה · פגישות צוות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37560" y="2697480"/>
            <a:ext cx="2788920" cy="914400"/>
          </a:xfrm>
          <a:prstGeom prst="roundRect">
            <a:avLst>
              <a:gd name="adj" fmla="val 6000"/>
            </a:avLst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337560" y="2788920"/>
            <a:ext cx="27889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600" b="1" i="0" lang="he-IL" altLang="en-US">
                <a:solidFill>
                  <a:srgbClr val="FBCA03"/>
                </a:solidFill>
                <a:latin typeface="Arial"/>
              </a:rPr>
              <a:t>שבוע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7560" y="3154680"/>
            <a:ext cx="2788920" cy="4114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0" i="0" lang="he-IL" altLang="en-US">
                <a:solidFill>
                  <a:srgbClr val="FFFFFF"/>
                </a:solidFill>
                <a:latin typeface="Arial"/>
              </a:rPr>
              <a:t>מסד + Dashboard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17920" y="2697480"/>
            <a:ext cx="2788920" cy="914400"/>
          </a:xfrm>
          <a:prstGeom prst="roundRect">
            <a:avLst>
              <a:gd name="adj" fmla="val 6000"/>
            </a:avLst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217920" y="2788920"/>
            <a:ext cx="27889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600" b="1" i="0" lang="he-IL" altLang="en-US">
                <a:solidFill>
                  <a:srgbClr val="FBCA03"/>
                </a:solidFill>
                <a:latin typeface="Arial"/>
              </a:rPr>
              <a:t>שבוע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920" y="3154680"/>
            <a:ext cx="2788920" cy="4114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0" i="0" lang="he-IL" altLang="en-US">
                <a:solidFill>
                  <a:srgbClr val="FFFFFF"/>
                </a:solidFill>
                <a:latin typeface="Arial"/>
              </a:rPr>
              <a:t>אוטומציות + Meta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98280" y="2697480"/>
            <a:ext cx="2788920" cy="914400"/>
          </a:xfrm>
          <a:prstGeom prst="roundRect">
            <a:avLst>
              <a:gd name="adj" fmla="val 6000"/>
            </a:avLst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098280" y="2788920"/>
            <a:ext cx="27889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600" b="1" i="0" lang="he-IL" altLang="en-US">
                <a:solidFill>
                  <a:srgbClr val="FBCA03"/>
                </a:solidFill>
                <a:latin typeface="Arial"/>
              </a:rPr>
              <a:t>שבוע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98280" y="3154680"/>
            <a:ext cx="2788920" cy="4114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0" i="0" lang="he-IL" altLang="en-US">
                <a:solidFill>
                  <a:srgbClr val="FFFFFF"/>
                </a:solidFill>
                <a:latin typeface="Arial"/>
              </a:rPr>
              <a:t>AI · הדרכה · מסירה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3794760"/>
            <a:ext cx="11247120" cy="32004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400" b="1" i="0" lang="he-IL" altLang="en-US">
                <a:solidFill>
                  <a:srgbClr val="FBCA03"/>
                </a:solidFill>
                <a:latin typeface="Arial"/>
              </a:rPr>
              <a:t>תנאי תשלום · 20-40-40 (כפי שעופר ביקש)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7200" y="4160520"/>
            <a:ext cx="370332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875">
            <a:solidFill>
              <a:srgbClr val="3498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457200" y="4251960"/>
            <a:ext cx="370332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3498DB"/>
                </a:solidFill>
                <a:latin typeface="Arial"/>
              </a:rPr>
              <a:t>20%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4507992"/>
            <a:ext cx="37033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2200" b="1" i="0" lang="he-IL" altLang="en-US">
                <a:solidFill>
                  <a:srgbClr val="1A1A2E"/>
                </a:solidFill>
                <a:latin typeface="Arial"/>
              </a:rPr>
              <a:t>₪5,800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4873752"/>
            <a:ext cx="3703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666666"/>
                </a:solidFill>
                <a:latin typeface="Arial"/>
              </a:rPr>
              <a:t>מקדמה · בחתימה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251960" y="4160520"/>
            <a:ext cx="370332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875">
            <a:solidFill>
              <a:srgbClr val="3498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4251960" y="4251960"/>
            <a:ext cx="370332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3498DB"/>
                </a:solidFill>
                <a:latin typeface="Arial"/>
              </a:rPr>
              <a:t>40%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51960" y="4507992"/>
            <a:ext cx="37033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2200" b="1" i="0" lang="he-IL" altLang="en-US">
                <a:solidFill>
                  <a:srgbClr val="1A1A2E"/>
                </a:solidFill>
                <a:latin typeface="Arial"/>
              </a:rPr>
              <a:t>₪11,600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51960" y="4873752"/>
            <a:ext cx="3703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666666"/>
                </a:solidFill>
                <a:latin typeface="Arial"/>
              </a:rPr>
              <a:t>הדגמה · סוף שבוע 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046720" y="4160520"/>
            <a:ext cx="370332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875">
            <a:solidFill>
              <a:srgbClr val="3498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8046720" y="4251960"/>
            <a:ext cx="370332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3498DB"/>
                </a:solidFill>
                <a:latin typeface="Arial"/>
              </a:rPr>
              <a:t>40%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46720" y="4507992"/>
            <a:ext cx="37033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2200" b="1" i="0" lang="he-IL" altLang="en-US">
                <a:solidFill>
                  <a:srgbClr val="1A1A2E"/>
                </a:solidFill>
                <a:latin typeface="Arial"/>
              </a:rPr>
              <a:t>₪11,600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46720" y="4873752"/>
            <a:ext cx="3703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666666"/>
                </a:solidFill>
                <a:latin typeface="Arial"/>
              </a:rPr>
              <a:t>מסירה · סוף שבוע 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57200" y="5303520"/>
            <a:ext cx="11247120" cy="640080"/>
          </a:xfrm>
          <a:prstGeom prst="roundRect">
            <a:avLst>
              <a:gd name="adj" fmla="val 6000"/>
            </a:avLst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40080" y="5303520"/>
            <a:ext cx="5486400" cy="6400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600" b="1" i="0" lang="he-IL" altLang="en-US">
                <a:solidFill>
                  <a:srgbClr val="FBCA03"/>
                </a:solidFill>
                <a:latin typeface="Arial"/>
              </a:rPr>
              <a:t>סה״כ · 100%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86400" y="5303520"/>
            <a:ext cx="6126480" cy="6400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2000" b="1" i="0" lang="he-IL" altLang="en-US">
                <a:solidFill>
                  <a:srgbClr val="FBCA03"/>
                </a:solidFill>
                <a:latin typeface="Arial"/>
              </a:rPr>
              <a:t>₪29,000 + מע״מ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10/14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601200" y="7315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1" i="0" lang="he-IL" altLang="en-US">
                <a:solidFill>
                  <a:srgbClr val="FBCA03"/>
                </a:solidFill>
                <a:latin typeface="Arial"/>
              </a:rPr>
              <a:t>טריפל S אנרגיה מתחדשת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1480"/>
            <a:ext cx="12191695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BCA03"/>
                </a:solidFill>
                <a:latin typeface="Arial"/>
              </a:rPr>
              <a:t>07 · הרחבות אופציונליות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005840"/>
            <a:ext cx="11247120" cy="7315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3600" b="1" i="0" lang="he-IL" altLang="en-US">
                <a:solidFill>
                  <a:srgbClr val="1A1A2E"/>
                </a:solidFill>
                <a:latin typeface="Arial"/>
              </a:rPr>
              <a:t>החזון המלא במחיר מוגדר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73736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400" b="0" i="0" lang="he-IL" altLang="en-US">
                <a:solidFill>
                  <a:srgbClr val="666666"/>
                </a:solidFill>
                <a:latin typeface="Arial"/>
              </a:rPr>
              <a:t>4 מודולים · כל אחד עצמאי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0" y="2103120"/>
            <a:ext cx="2103120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457200" y="2331720"/>
            <a:ext cx="11247120" cy="914400"/>
          </a:xfrm>
          <a:prstGeom prst="roundRect">
            <a:avLst>
              <a:gd name="adj" fmla="val 5000"/>
            </a:avLst>
          </a:prstGeom>
          <a:solidFill>
            <a:srgbClr val="FFFDF0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789920" y="2423160"/>
            <a:ext cx="731520" cy="5486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000" b="0" i="0" lang="he-IL" altLang="en-US">
                <a:solidFill>
                  <a:srgbClr val="1A1A2E"/>
                </a:solidFill>
                <a:latin typeface="Arial"/>
              </a:rPr>
              <a:t>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6160" y="2441448"/>
            <a:ext cx="7040880" cy="38404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700" b="1" i="0" lang="he-IL" altLang="en-US">
                <a:solidFill>
                  <a:srgbClr val="1A1A2E"/>
                </a:solidFill>
                <a:latin typeface="Arial"/>
              </a:rPr>
              <a:t>סוכן AI אוטונומי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6160" y="2788920"/>
            <a:ext cx="7040880" cy="3200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פותר בעיית עומק · 24/7 · הסלמה בצורך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6160" y="3044952"/>
            <a:ext cx="7040880" cy="1828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1" lang="he-IL" altLang="en-US">
                <a:solidFill>
                  <a:srgbClr val="FBCA03"/>
                </a:solidFill>
                <a:latin typeface="Arial"/>
              </a:rPr>
              <a:t>מומלץ · 3-4 חודשים אחרי פאזה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" y="2331720"/>
            <a:ext cx="2651760" cy="9144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2800" b="1" i="0" lang="he-IL" altLang="en-US">
                <a:solidFill>
                  <a:srgbClr val="1A1A2E"/>
                </a:solidFill>
                <a:latin typeface="Arial"/>
              </a:rPr>
              <a:t>₪18,000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200" y="3337560"/>
            <a:ext cx="11247120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789920" y="3429000"/>
            <a:ext cx="731520" cy="5486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000" b="0" i="0" lang="he-IL" altLang="en-US">
                <a:solidFill>
                  <a:srgbClr val="1A1A2E"/>
                </a:solidFill>
                <a:latin typeface="Arial"/>
              </a:rPr>
              <a:t>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6160" y="3447288"/>
            <a:ext cx="7040880" cy="38404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700" b="1" i="0" lang="he-IL" altLang="en-US">
                <a:solidFill>
                  <a:srgbClr val="1A1A2E"/>
                </a:solidFill>
                <a:latin typeface="Arial"/>
              </a:rPr>
              <a:t>מחולל הצעות מחיר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6160" y="3794760"/>
            <a:ext cx="7040880" cy="3200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טופס → מצגת + פריוריטי · לומד תבניות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6160" y="4050792"/>
            <a:ext cx="7040880" cy="1828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1" lang="he-IL" altLang="en-US">
                <a:solidFill>
                  <a:srgbClr val="666666"/>
                </a:solidFill>
                <a:latin typeface="Arial"/>
              </a:rPr>
              <a:t>פאזה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" y="3337560"/>
            <a:ext cx="2651760" cy="9144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2800" b="1" i="0" lang="he-IL" altLang="en-US">
                <a:solidFill>
                  <a:srgbClr val="1A1A2E"/>
                </a:solidFill>
                <a:latin typeface="Arial"/>
              </a:rPr>
              <a:t>₪9,000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7200" y="4343400"/>
            <a:ext cx="11247120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0789920" y="4434840"/>
            <a:ext cx="731520" cy="5486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000" b="0" i="0" lang="he-IL" altLang="en-US">
                <a:solidFill>
                  <a:srgbClr val="1A1A2E"/>
                </a:solidFill>
                <a:latin typeface="Arial"/>
              </a:rPr>
              <a:t>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6160" y="4453128"/>
            <a:ext cx="7040880" cy="38404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700" b="1" i="0" lang="he-IL" altLang="en-US">
                <a:solidFill>
                  <a:srgbClr val="1A1A2E"/>
                </a:solidFill>
                <a:latin typeface="Arial"/>
              </a:rPr>
              <a:t>אינדקס ספקים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6160" y="4800600"/>
            <a:ext cx="7040880" cy="3200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חשמלאים · בודקים · אישורים אוטומטיים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6160" y="5056632"/>
            <a:ext cx="7040880" cy="1828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1" lang="he-IL" altLang="en-US">
                <a:solidFill>
                  <a:srgbClr val="666666"/>
                </a:solidFill>
                <a:latin typeface="Arial"/>
              </a:rPr>
              <a:t>פאזה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80" y="4343400"/>
            <a:ext cx="2651760" cy="9144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2800" b="1" i="0" lang="he-IL" altLang="en-US">
                <a:solidFill>
                  <a:srgbClr val="1A1A2E"/>
                </a:solidFill>
                <a:latin typeface="Arial"/>
              </a:rPr>
              <a:t>₪6,000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7200" y="5349240"/>
            <a:ext cx="11247120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10789920" y="5440680"/>
            <a:ext cx="731520" cy="5486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000" b="0" i="0" lang="he-IL" altLang="en-US">
                <a:solidFill>
                  <a:srgbClr val="1A1A2E"/>
                </a:solidFill>
                <a:latin typeface="Arial"/>
              </a:rPr>
              <a:t>🎮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6160" y="5458968"/>
            <a:ext cx="7040880" cy="38404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700" b="1" i="0" lang="he-IL" altLang="en-US">
                <a:solidFill>
                  <a:srgbClr val="1A1A2E"/>
                </a:solidFill>
                <a:latin typeface="Arial"/>
              </a:rPr>
              <a:t>גיימיפיקציה מלאה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66160" y="5806440"/>
            <a:ext cx="7040880" cy="3200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נקודות · לוח ליגה · תמריצים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6160" y="6062472"/>
            <a:ext cx="7040880" cy="1828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1" lang="he-IL" altLang="en-US">
                <a:solidFill>
                  <a:srgbClr val="666666"/>
                </a:solidFill>
                <a:latin typeface="Arial"/>
              </a:rPr>
              <a:t>אופציונלי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080" y="5349240"/>
            <a:ext cx="2651760" cy="9144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2800" b="1" i="0" lang="he-IL" altLang="en-US">
                <a:solidFill>
                  <a:srgbClr val="1A1A2E"/>
                </a:solidFill>
                <a:latin typeface="Arial"/>
              </a:rPr>
              <a:t>₪4,000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" y="6172200"/>
            <a:ext cx="11247120" cy="32004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ctr" rtl="1"/>
            <a:r>
              <a:rPr sz="1100" b="0" i="1" lang="he-IL" altLang="en-US">
                <a:solidFill>
                  <a:srgbClr val="666666"/>
                </a:solidFill>
                <a:latin typeface="Arial"/>
              </a:rPr>
              <a:t>פאזה 1 בלבד (₪29K) זה לגיטימי. כל מודול נוסף = החלטה נפרדת. אין התחייבות מראש.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11/14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601200" y="7315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1" i="0" lang="he-IL" altLang="en-US">
                <a:solidFill>
                  <a:srgbClr val="FBCA03"/>
                </a:solidFill>
                <a:latin typeface="Arial"/>
              </a:rPr>
              <a:t>טריפל S אנרגיה מתחדשת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1480"/>
            <a:ext cx="12191695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BCA03"/>
                </a:solidFill>
                <a:latin typeface="Arial"/>
              </a:rPr>
              <a:t>08 · תחזוקה שוטפת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005840"/>
            <a:ext cx="11247120" cy="7315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3600" b="1" i="0" lang="he-IL" altLang="en-US">
                <a:solidFill>
                  <a:srgbClr val="1A1A2E"/>
                </a:solidFill>
                <a:latin typeface="Arial"/>
              </a:rPr>
              <a:t>3 רמות SLA + תשתית בעלות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73736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400" b="0" i="0" lang="he-IL" altLang="en-US">
                <a:solidFill>
                  <a:srgbClr val="666666"/>
                </a:solidFill>
                <a:latin typeface="Arial"/>
              </a:rPr>
              <a:t>שקיפות מלאה · חשבוניות מקור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0" y="2103120"/>
            <a:ext cx="2103120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457200" y="2331720"/>
            <a:ext cx="3703320" cy="256032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8888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7200" y="2514600"/>
            <a:ext cx="37033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FBCA03"/>
                </a:solidFill>
                <a:latin typeface="Arial"/>
              </a:rPr>
              <a:t>BASIC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880360"/>
            <a:ext cx="3703320" cy="5943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200" b="1" i="0" lang="he-IL" altLang="en-US">
                <a:solidFill>
                  <a:srgbClr val="1A1A2E"/>
                </a:solidFill>
                <a:latin typeface="Arial"/>
              </a:rPr>
              <a:t>₪1,800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429000"/>
            <a:ext cx="370332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לחודש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0480" y="3749040"/>
            <a:ext cx="274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4CAF50"/>
                </a:solidFill>
                <a:latin typeface="Arial"/>
              </a:rPr>
              <a:t>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" y="3749040"/>
            <a:ext cx="32461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333333"/>
                </a:solidFill>
                <a:latin typeface="Arial"/>
              </a:rPr>
              <a:t>תיקוני באגים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480" y="3986784"/>
            <a:ext cx="274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4CAF50"/>
                </a:solidFill>
                <a:latin typeface="Arial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" y="3986784"/>
            <a:ext cx="32461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333333"/>
                </a:solidFill>
                <a:latin typeface="Arial"/>
              </a:rPr>
              <a:t>תגובה 24 שעות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0480" y="4224528"/>
            <a:ext cx="274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4CAF50"/>
                </a:solidFill>
                <a:latin typeface="Arial"/>
              </a:rPr>
              <a:t>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" y="4224528"/>
            <a:ext cx="32461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333333"/>
                </a:solidFill>
                <a:latin typeface="Arial"/>
              </a:rPr>
              <a:t>עדכוני אבטחה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51960" y="2331720"/>
            <a:ext cx="3703320" cy="2560320"/>
          </a:xfrm>
          <a:prstGeom prst="roundRect">
            <a:avLst>
              <a:gd name="adj" fmla="val 5000"/>
            </a:avLst>
          </a:prstGeom>
          <a:solidFill>
            <a:srgbClr val="FFFDF0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5692140" y="2194560"/>
            <a:ext cx="822960" cy="274320"/>
          </a:xfrm>
          <a:prstGeom prst="roundRect">
            <a:avLst>
              <a:gd name="adj" fmla="val 30000"/>
            </a:avLst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5692140" y="2194560"/>
            <a:ext cx="82296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1" i="0" lang="he-IL" altLang="en-US">
                <a:solidFill>
                  <a:srgbClr val="1A1A2E"/>
                </a:solidFill>
                <a:latin typeface="Arial"/>
              </a:rPr>
              <a:t>מומלץ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1960" y="2514600"/>
            <a:ext cx="37033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FBCA03"/>
                </a:solidFill>
                <a:latin typeface="Arial"/>
              </a:rPr>
              <a:t>PRO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51960" y="2880360"/>
            <a:ext cx="3703320" cy="5943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200" b="1" i="0" lang="he-IL" altLang="en-US">
                <a:solidFill>
                  <a:srgbClr val="1A1A2E"/>
                </a:solidFill>
                <a:latin typeface="Arial"/>
              </a:rPr>
              <a:t>₪3,200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51960" y="3429000"/>
            <a:ext cx="370332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לחודש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35240" y="3749040"/>
            <a:ext cx="274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4CAF50"/>
                </a:solidFill>
                <a:latin typeface="Arial"/>
              </a:rPr>
              <a:t>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89120" y="3749040"/>
            <a:ext cx="32461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333333"/>
                </a:solidFill>
                <a:latin typeface="Arial"/>
              </a:rPr>
              <a:t>כל מה ב-Basic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5240" y="3986784"/>
            <a:ext cx="274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4CAF50"/>
                </a:solidFill>
                <a:latin typeface="Arial"/>
              </a:rPr>
              <a:t>✓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89120" y="3986784"/>
            <a:ext cx="32461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333333"/>
                </a:solidFill>
                <a:latin typeface="Arial"/>
              </a:rPr>
              <a:t>4 שעות/חודש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5240" y="4224528"/>
            <a:ext cx="274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4CAF50"/>
                </a:solidFill>
                <a:latin typeface="Arial"/>
              </a:rPr>
              <a:t>✓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89120" y="4224528"/>
            <a:ext cx="32461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333333"/>
                </a:solidFill>
                <a:latin typeface="Arial"/>
              </a:rPr>
              <a:t>סקירה חודשית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35240" y="4462272"/>
            <a:ext cx="274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4CAF50"/>
                </a:solidFill>
                <a:latin typeface="Arial"/>
              </a:rPr>
              <a:t>✓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89120" y="4462272"/>
            <a:ext cx="32461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333333"/>
                </a:solidFill>
                <a:latin typeface="Arial"/>
              </a:rPr>
              <a:t>Roadmap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046720" y="2331720"/>
            <a:ext cx="3703320" cy="256032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8888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8046720" y="2514600"/>
            <a:ext cx="37033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FBCA03"/>
                </a:solidFill>
                <a:latin typeface="Arial"/>
              </a:rPr>
              <a:t>PLUS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46720" y="2880360"/>
            <a:ext cx="3703320" cy="5943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200" b="1" i="0" lang="he-IL" altLang="en-US">
                <a:solidFill>
                  <a:srgbClr val="1A1A2E"/>
                </a:solidFill>
                <a:latin typeface="Arial"/>
              </a:rPr>
              <a:t>₪5,000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6720" y="3429000"/>
            <a:ext cx="370332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לחודש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0" y="3749040"/>
            <a:ext cx="274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4CAF50"/>
                </a:solidFill>
                <a:latin typeface="Arial"/>
              </a:rPr>
              <a:t>✓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83880" y="3749040"/>
            <a:ext cx="32461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333333"/>
                </a:solidFill>
                <a:latin typeface="Arial"/>
              </a:rPr>
              <a:t>כל מה ב-Pro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430000" y="3986784"/>
            <a:ext cx="274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4CAF50"/>
                </a:solidFill>
                <a:latin typeface="Arial"/>
              </a:rPr>
              <a:t>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83880" y="3986784"/>
            <a:ext cx="32461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333333"/>
                </a:solidFill>
                <a:latin typeface="Arial"/>
              </a:rPr>
              <a:t>8 שעות/חודש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430000" y="4224528"/>
            <a:ext cx="274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4CAF50"/>
                </a:solidFill>
                <a:latin typeface="Arial"/>
              </a:rPr>
              <a:t>✓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83880" y="4224528"/>
            <a:ext cx="32461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333333"/>
                </a:solidFill>
                <a:latin typeface="Arial"/>
              </a:rPr>
              <a:t>On-call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430000" y="4462272"/>
            <a:ext cx="2743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4CAF50"/>
                </a:solidFill>
                <a:latin typeface="Arial"/>
              </a:rPr>
              <a:t>✓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83880" y="4462272"/>
            <a:ext cx="324612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333333"/>
                </a:solidFill>
                <a:latin typeface="Arial"/>
              </a:rPr>
              <a:t>מפגש רבעוני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7200" y="5074920"/>
            <a:ext cx="11247120" cy="1188720"/>
          </a:xfrm>
          <a:prstGeom prst="roundRect">
            <a:avLst>
              <a:gd name="adj" fmla="val 6000"/>
            </a:avLst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640080" y="5166360"/>
            <a:ext cx="10972800" cy="32004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BCA03"/>
                </a:solidFill>
                <a:latin typeface="Arial"/>
              </a:rPr>
              <a:t>עלויות תשתית (לא לי · לספקים · חשבוניות מקור)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0080" y="5486400"/>
            <a:ext cx="365760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Supabase ~₪90-120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43400" y="5486400"/>
            <a:ext cx="365760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Meta API רשמי ~₪110-220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46720" y="5486400"/>
            <a:ext cx="365760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AI תמלול ~₪80-150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80" y="5733288"/>
            <a:ext cx="365760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AI צ׳אט-בוט ~₪40-80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43400" y="5733288"/>
            <a:ext cx="365760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Domain/SSL ~₪30-50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46720" y="5733288"/>
            <a:ext cx="365760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אין צורך ב-Green API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080" y="5989320"/>
            <a:ext cx="10972800" cy="2743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FDE59"/>
                </a:solidFill>
                <a:latin typeface="Arial"/>
              </a:rPr>
              <a:t>סה״כ ריאלי: ~₪400-600/חודש · סה״כ כולל Pro: ~₪3,600-3,800/חודש</a:t>
            </a:r>
          </a:p>
        </p:txBody>
      </p:sp>
      <p:sp>
        <p:nvSpPr>
          <p:cNvPr id="55" name="Rectangle 54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TextBox 55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12/14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va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82296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300" b="1" i="0" lang="he-IL" altLang="en-US">
                <a:solidFill>
                  <a:srgbClr val="FBCA03"/>
                </a:solidFill>
                <a:latin typeface="Arial"/>
              </a:rPr>
              <a:t>09 · השוואת ערך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47120" cy="8229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4200" b="1" i="0" lang="he-IL" altLang="en-US">
                <a:solidFill>
                  <a:srgbClr val="FFFFFF"/>
                </a:solidFill>
                <a:latin typeface="Arial"/>
              </a:rPr>
              <a:t>למה זה הוגן לשני הצדדים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560320"/>
            <a:ext cx="3703320" cy="2926080"/>
          </a:xfrm>
          <a:prstGeom prst="roundRect">
            <a:avLst>
              <a:gd name="adj" fmla="val 5000"/>
            </a:avLst>
          </a:prstGeom>
          <a:solidFill>
            <a:srgbClr val="0D0D1A"/>
          </a:solidFill>
          <a:ln w="15875">
            <a:solidFill>
              <a:srgbClr val="8888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2743200"/>
            <a:ext cx="3703320" cy="4114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600" b="1" i="0" lang="he-IL" altLang="en-US">
                <a:solidFill>
                  <a:srgbClr val="FBCA03"/>
                </a:solidFill>
                <a:latin typeface="Arial"/>
              </a:rPr>
              <a:t>Salesforce / HubSpot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3100" y="3246120"/>
            <a:ext cx="731520" cy="27432"/>
          </a:xfrm>
          <a:prstGeom prst="rect">
            <a:avLst/>
          </a:prstGeom>
          <a:solidFill>
            <a:srgbClr val="8888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548640" y="3429000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עלות הקמה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3657600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₪50K-150K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3959352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חודשי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" y="4187952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₪3K-10K/חודש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4489704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זמן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4718304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3-6 חודשים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" y="5020056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עברית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5248656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עברית חלקית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51960" y="2560320"/>
            <a:ext cx="3703320" cy="2926080"/>
          </a:xfrm>
          <a:prstGeom prst="roundRect">
            <a:avLst>
              <a:gd name="adj" fmla="val 5000"/>
            </a:avLst>
          </a:prstGeom>
          <a:solidFill>
            <a:srgbClr val="0D0D1A"/>
          </a:solidFill>
          <a:ln w="15875">
            <a:solidFill>
              <a:srgbClr val="8888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251960" y="2743200"/>
            <a:ext cx="3703320" cy="4114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600" b="1" i="0" lang="he-IL" altLang="en-US">
                <a:solidFill>
                  <a:srgbClr val="FBCA03"/>
                </a:solidFill>
                <a:latin typeface="Arial"/>
              </a:rPr>
              <a:t>בית תוכנה ישראלי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37860" y="3246120"/>
            <a:ext cx="731520" cy="27432"/>
          </a:xfrm>
          <a:prstGeom prst="rect">
            <a:avLst/>
          </a:prstGeom>
          <a:solidFill>
            <a:srgbClr val="8888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343400" y="3429000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עלות הקמה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3657600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₪110K-550K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43400" y="3959352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חודשי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4187952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₪5K-15K/חודש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3400" y="4489704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זמן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3400" y="4718304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4-12 חודשים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400" y="5020056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עברית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43400" y="5248656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לפי הזמנה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046720" y="2560320"/>
            <a:ext cx="3703320" cy="2926080"/>
          </a:xfrm>
          <a:prstGeom prst="roundRect">
            <a:avLst>
              <a:gd name="adj" fmla="val 5000"/>
            </a:avLst>
          </a:prstGeom>
          <a:solidFill>
            <a:srgbClr val="FFFDF0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8046720" y="2743200"/>
            <a:ext cx="3703320" cy="4114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600" b="1" i="0" lang="he-IL" altLang="en-US">
                <a:solidFill>
                  <a:srgbClr val="333333"/>
                </a:solidFill>
                <a:latin typeface="Arial"/>
              </a:rPr>
              <a:t>הגישה שלנו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532620" y="3246120"/>
            <a:ext cx="731520" cy="27432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8138160" y="3429000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333333"/>
                </a:solidFill>
                <a:latin typeface="Arial"/>
              </a:rPr>
              <a:t>עלות הקמה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38160" y="3657600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₪29,000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38160" y="3959352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333333"/>
                </a:solidFill>
                <a:latin typeface="Arial"/>
              </a:rPr>
              <a:t>חודשי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38160" y="4187952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₪3,200 + ₪400-600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38160" y="4489704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333333"/>
                </a:solidFill>
                <a:latin typeface="Arial"/>
              </a:rPr>
              <a:t>זמן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38160" y="4718304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4 שבועות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38160" y="5020056"/>
            <a:ext cx="3520440" cy="228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0" i="0" lang="he-IL" altLang="en-US">
                <a:solidFill>
                  <a:srgbClr val="333333"/>
                </a:solidFill>
                <a:latin typeface="Arial"/>
              </a:rPr>
              <a:t>עברית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38160" y="5248656"/>
            <a:ext cx="352044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עברית מהיסוד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" y="5669280"/>
            <a:ext cx="11247120" cy="45720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ctr" rtl="1"/>
            <a:r>
              <a:rPr sz="1400" b="1" i="0" lang="he-IL" altLang="en-US">
                <a:solidFill>
                  <a:srgbClr val="FFDE59"/>
                </a:solidFill>
                <a:latin typeface="Arial"/>
              </a:rPr>
              <a:t>עסקה סולארית ממוצעת: ₪45K-90K · עסקה אחת שנצלה = ROI חיובי תוך חודש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13/14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lo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640080"/>
            <a:ext cx="11247120" cy="32004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BCA03"/>
                </a:solidFill>
                <a:latin typeface="Arial"/>
              </a:rPr>
              <a:t>הצעד הבא · הפילוסופיה שלנו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051560"/>
            <a:ext cx="11247120" cy="1188720"/>
          </a:xfrm>
          <a:prstGeom prst="roundRect">
            <a:avLst>
              <a:gd name="adj" fmla="val 5000"/>
            </a:avLst>
          </a:prstGeom>
          <a:solidFill>
            <a:srgbClr val="0D0D1A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143000"/>
            <a:ext cx="10972800" cy="2743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100" b="1" i="0" lang="he-IL" altLang="en-US">
                <a:solidFill>
                  <a:srgbClr val="FBCA03"/>
                </a:solidFill>
                <a:latin typeface="Arial"/>
              </a:rPr>
              <a:t>עופר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417320"/>
            <a:ext cx="10972800" cy="7315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500" b="0" i="1" lang="he-IL" altLang="en-US">
                <a:solidFill>
                  <a:srgbClr val="FFFFFF"/>
                </a:solidFill>
                <a:latin typeface="Arial"/>
              </a:rPr>
              <a:t>״אתה לא קבלן רגיל. אתה קבלן שבונה לי מערכת. אני מצפה שמי שעובד איתי ייהנה, יתפרנס, ולא ירגיש מנוצל.״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2377440"/>
            <a:ext cx="11247120" cy="2286000"/>
          </a:xfrm>
          <a:prstGeom prst="roundRect">
            <a:avLst>
              <a:gd name="adj" fmla="val 5000"/>
            </a:avLst>
          </a:prstGeom>
          <a:solidFill>
            <a:srgbClr val="FFFDF0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40080" y="2468880"/>
            <a:ext cx="10972800" cy="2743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100" b="1" i="0" lang="he-IL" altLang="en-US">
                <a:solidFill>
                  <a:srgbClr val="4CAF50"/>
                </a:solidFill>
                <a:latin typeface="Arial"/>
              </a:rPr>
              <a:t>תגובת אלעד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274320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800" b="1" i="0" lang="he-IL" altLang="en-US">
                <a:solidFill>
                  <a:srgbClr val="1A1A2E"/>
                </a:solidFill>
                <a:latin typeface="Arial"/>
              </a:rPr>
              <a:t>אמת. אני לא קבלן רגיל.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" y="320040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0" i="0" lang="he-IL" altLang="en-US">
                <a:solidFill>
                  <a:srgbClr val="333333"/>
                </a:solidFill>
                <a:latin typeface="Arial"/>
              </a:rPr>
              <a:t>אני שותף אסטרטגי זמני שמטרתו להצמיח את המערכת, להקל עליכם ולחסוך לכם — ומהצד השני לסגור כמה שיותר מכירות ולהעלות את אחוזי הסגירה של החברה באופן משמעותי.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4160520"/>
            <a:ext cx="10972800" cy="41148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1" lang="he-IL" altLang="en-US">
                <a:solidFill>
                  <a:srgbClr val="4CAF50"/>
                </a:solidFill>
                <a:latin typeface="Arial"/>
              </a:rPr>
              <a:t>עופר: יעד 20% ← 60% בזמן קצר. אלעד: שאפתני אבל אפשרי בהחלט — אם נעבוד נכון, יעיל וחכם.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937760"/>
            <a:ext cx="11247120" cy="45720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ctr" rtl="1"/>
            <a:r>
              <a:rPr sz="2400" b="1" i="0" lang="he-IL" altLang="en-US">
                <a:solidFill>
                  <a:srgbClr val="FFFFFF"/>
                </a:solidFill>
                <a:latin typeface="Arial"/>
              </a:rPr>
              <a:t>ממתינים לאישור עופר — ויוצאים לדרך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5486400"/>
            <a:ext cx="1828800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57200" y="5623560"/>
            <a:ext cx="11247120" cy="2743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ctr" rtl="1"/>
            <a:r>
              <a:rPr sz="1200" b="0" i="1" lang="he-IL" altLang="en-US">
                <a:solidFill>
                  <a:srgbClr val="FFDE59"/>
                </a:solidFill>
                <a:latin typeface="Arial"/>
              </a:rPr>
              <a:t>״ישיבה ממש מועילה, טובה ומקיפה. ברוך השם.״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598932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ctr" rtl="1"/>
            <a:r>
              <a:rPr sz="1400" b="1" i="0" lang="he-IL" altLang="en-US">
                <a:solidFill>
                  <a:srgbClr val="FFFFFF"/>
                </a:solidFill>
                <a:latin typeface="Arial"/>
              </a:rPr>
              <a:t>אלעד יעקובוביץ׳  ·  052-5427474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14/14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601200" y="7315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1" i="0" lang="he-IL" altLang="en-US">
                <a:solidFill>
                  <a:srgbClr val="FBCA03"/>
                </a:solidFill>
                <a:latin typeface="Arial"/>
              </a:rPr>
              <a:t>טריפל S אנרגיה מתחדשת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1480"/>
            <a:ext cx="12191695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BCA03"/>
                </a:solidFill>
                <a:latin typeface="Arial"/>
              </a:rPr>
              <a:t>01 · עדכון מחיר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005840"/>
            <a:ext cx="11247120" cy="7315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4000" b="1" i="0" lang="he-IL" altLang="en-US">
                <a:solidFill>
                  <a:srgbClr val="1A1A2E"/>
                </a:solidFill>
                <a:latin typeface="Arial"/>
              </a:rPr>
              <a:t>₪26,000 ← ₪29,000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73736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400" b="0" i="0" lang="he-IL" altLang="en-US">
                <a:solidFill>
                  <a:srgbClr val="666666"/>
                </a:solidFill>
                <a:latin typeface="Arial"/>
              </a:rPr>
              <a:t>למה זז המחיר · בשקיפות מלאה</a:t>
            </a:r>
          </a:p>
        </p:txBody>
      </p:sp>
      <p:sp>
        <p:nvSpPr>
          <p:cNvPr id="9" name="Rectangle 8"/>
          <p:cNvSpPr/>
          <p:nvPr/>
        </p:nvSpPr>
        <p:spPr>
          <a:xfrm>
            <a:off x="8686800" y="2103120"/>
            <a:ext cx="3017520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457200" y="2377440"/>
            <a:ext cx="4114800" cy="1371600"/>
          </a:xfrm>
          <a:prstGeom prst="roundRect">
            <a:avLst>
              <a:gd name="adj" fmla="val 6000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7200" y="2468880"/>
            <a:ext cx="4114800" cy="3200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1" i="0" lang="he-IL" altLang="en-US">
                <a:solidFill>
                  <a:srgbClr val="FFFFFF"/>
                </a:solidFill>
                <a:latin typeface="Arial"/>
              </a:rPr>
              <a:t>הצעה מקורית · 22.02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834640"/>
            <a:ext cx="4114800" cy="8229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4800" b="1" i="0" lang="he-IL" altLang="en-US">
                <a:solidFill>
                  <a:srgbClr val="FFFFFF"/>
                </a:solidFill>
                <a:latin typeface="Arial"/>
              </a:rPr>
              <a:t>₪26,000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3440" y="2377440"/>
            <a:ext cx="914400" cy="13716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6000" b="1" i="0" lang="he-IL" altLang="en-US">
                <a:solidFill>
                  <a:srgbClr val="FBCA03"/>
                </a:solidFill>
                <a:latin typeface="Arial"/>
              </a:rPr>
              <a:t>←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60720" y="2377440"/>
            <a:ext cx="5943600" cy="1371600"/>
          </a:xfrm>
          <a:prstGeom prst="roundRect">
            <a:avLst>
              <a:gd name="adj" fmla="val 6000"/>
            </a:avLst>
          </a:prstGeom>
          <a:solidFill>
            <a:srgbClr val="FBCA03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760720" y="2468880"/>
            <a:ext cx="5943600" cy="3200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1" i="0" lang="he-IL" altLang="en-US">
                <a:solidFill>
                  <a:srgbClr val="1A1A2E"/>
                </a:solidFill>
                <a:latin typeface="Arial"/>
              </a:rPr>
              <a:t>מעודכן · 16.04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0720" y="2834640"/>
            <a:ext cx="5943600" cy="8229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4800" b="1" i="0" lang="he-IL" altLang="en-US">
                <a:solidFill>
                  <a:srgbClr val="1A1A2E"/>
                </a:solidFill>
                <a:latin typeface="Arial"/>
              </a:rPr>
              <a:t>₪29,000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3886200"/>
            <a:ext cx="11247120" cy="2011680"/>
          </a:xfrm>
          <a:prstGeom prst="roundRect">
            <a:avLst>
              <a:gd name="adj" fmla="val 6000"/>
            </a:avLst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40080" y="3977639"/>
            <a:ext cx="10972800" cy="32004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BCA03"/>
                </a:solidFill>
                <a:latin typeface="Arial"/>
              </a:rPr>
              <a:t>פער של ₪3,000 (11.5%) · מה באמת נוסף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920" y="4389120"/>
            <a:ext cx="5486400" cy="24688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+ מסד נתונים מאוחד מלא (לא רק חיבור לפריוריטי)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80" y="4389120"/>
            <a:ext cx="5486400" cy="24688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+ Dashboard רב-תפקידי — 4 תצוגות נפרדות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0" y="4636008"/>
            <a:ext cx="5486400" cy="24688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+ חיבור Meta רשמי (WhatsApp + Messenger)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" y="4636008"/>
            <a:ext cx="5486400" cy="24688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+ אבטחה ארכיטקטונית — פרק מלא בהצעה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7920" y="4882896"/>
            <a:ext cx="5486400" cy="24688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+ צ׳אט-בוט אינטליגנטי (אתר + פייסבוק)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" y="4882896"/>
            <a:ext cx="5486400" cy="24688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FFFFFF"/>
                </a:solidFill>
                <a:latin typeface="Arial"/>
              </a:rPr>
              <a:t>+ ניקוי שדות פריוריטי עם אריאלה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7200" y="5989320"/>
            <a:ext cx="11247120" cy="457200"/>
          </a:xfrm>
          <a:prstGeom prst="roundRect">
            <a:avLst>
              <a:gd name="adj" fmla="val 4000"/>
            </a:avLst>
          </a:prstGeom>
          <a:solidFill>
            <a:srgbClr val="FFFDF0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457200" y="5989320"/>
            <a:ext cx="11247120" cy="4572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200" b="1" i="0" lang="he-IL" altLang="en-US">
                <a:solidFill>
                  <a:srgbClr val="1A1A2E"/>
                </a:solidFill>
                <a:latin typeface="Arial"/>
              </a:rPr>
              <a:t>הסכמה: תוספי האפיון נכנסו במחיר המקורי. עדיין חצי מההצעה המתחרה.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2/14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601200" y="7315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1" i="0" lang="he-IL" altLang="en-US">
                <a:solidFill>
                  <a:srgbClr val="FBCA03"/>
                </a:solidFill>
                <a:latin typeface="Arial"/>
              </a:rPr>
              <a:t>טריפל S אנרגיה מתחדשת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1480"/>
            <a:ext cx="12191695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BCA03"/>
                </a:solidFill>
                <a:latin typeface="Arial"/>
              </a:rPr>
              <a:t>02 · תקציר מנהלים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005840"/>
            <a:ext cx="11247120" cy="7315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3600" b="1" i="0" lang="he-IL" altLang="en-US">
                <a:solidFill>
                  <a:srgbClr val="1A1A2E"/>
                </a:solidFill>
                <a:latin typeface="Arial"/>
              </a:rPr>
              <a:t>מה נסגר בפגישה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73736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400" b="0" i="0" lang="he-IL" altLang="en-US">
                <a:solidFill>
                  <a:srgbClr val="666666"/>
                </a:solidFill>
                <a:latin typeface="Arial"/>
              </a:rPr>
              <a:t>5 החלטות ליבה + 4 מספרים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0" y="2103120"/>
            <a:ext cx="2103120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457200" y="2377440"/>
            <a:ext cx="2697480" cy="13716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7200" y="2514600"/>
            <a:ext cx="2697480" cy="3200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1" i="0" lang="he-IL" altLang="en-US">
                <a:solidFill>
                  <a:srgbClr val="666666"/>
                </a:solidFill>
                <a:latin typeface="Arial"/>
              </a:rPr>
              <a:t>כאבי ליבה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834640"/>
            <a:ext cx="2697480" cy="8229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800" b="1" i="0" lang="he-IL" altLang="en-US">
                <a:solidFill>
                  <a:srgbClr val="E74C3C"/>
                </a:solidFill>
                <a:latin typeface="Arial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64408" y="2377440"/>
            <a:ext cx="2697480" cy="13716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3264408" y="2514600"/>
            <a:ext cx="2697480" cy="3200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1" i="0" lang="he-IL" altLang="en-US">
                <a:solidFill>
                  <a:srgbClr val="666666"/>
                </a:solidFill>
                <a:latin typeface="Arial"/>
              </a:rPr>
              <a:t>פאזה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4408" y="2834640"/>
            <a:ext cx="2697480" cy="8229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800" b="1" i="0" lang="he-IL" altLang="en-US">
                <a:solidFill>
                  <a:srgbClr val="FBCA03"/>
                </a:solidFill>
                <a:latin typeface="Arial"/>
              </a:rPr>
              <a:t>₪29K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71616" y="2377440"/>
            <a:ext cx="2697480" cy="13716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875">
            <a:solidFill>
              <a:srgbClr val="3498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071616" y="2514600"/>
            <a:ext cx="2697480" cy="3200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1" i="0" lang="he-IL" altLang="en-US">
                <a:solidFill>
                  <a:srgbClr val="666666"/>
                </a:solidFill>
                <a:latin typeface="Arial"/>
              </a:rPr>
              <a:t>תשלום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1616" y="2834640"/>
            <a:ext cx="2697480" cy="8229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800" b="1" i="0" lang="he-IL" altLang="en-US">
                <a:solidFill>
                  <a:srgbClr val="3498DB"/>
                </a:solidFill>
                <a:latin typeface="Arial"/>
              </a:rPr>
              <a:t>20-40-40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878824" y="2377440"/>
            <a:ext cx="2697480" cy="13716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5875">
            <a:solidFill>
              <a:srgbClr val="4CA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878824" y="2514600"/>
            <a:ext cx="2697480" cy="32004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1" i="0" lang="he-IL" altLang="en-US">
                <a:solidFill>
                  <a:srgbClr val="666666"/>
                </a:solidFill>
                <a:latin typeface="Arial"/>
              </a:rPr>
              <a:t>יעד סגירות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78824" y="2834640"/>
            <a:ext cx="2697480" cy="8229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800" b="1" i="0" lang="he-IL" altLang="en-US">
                <a:solidFill>
                  <a:srgbClr val="4CAF50"/>
                </a:solidFill>
                <a:latin typeface="Arial"/>
              </a:rPr>
              <a:t>60%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402336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600" b="1" i="0" lang="he-IL" altLang="en-US">
                <a:solidFill>
                  <a:srgbClr val="1A1A2E"/>
                </a:solidFill>
                <a:latin typeface="Arial"/>
              </a:rPr>
              <a:t>5 ההחלטות הקריטיות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338560" y="4498848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11338560" y="4480560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✓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4480560"/>
            <a:ext cx="1078992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400" b="0" i="0" lang="he-IL" altLang="en-US">
                <a:solidFill>
                  <a:srgbClr val="333333"/>
                </a:solidFill>
                <a:latin typeface="Arial"/>
              </a:rPr>
              <a:t>פאזה 1 ממסד נתונים ו-CRM — כפי שעופר הדגיש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338560" y="4846320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11338560" y="4828032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✓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4828032"/>
            <a:ext cx="1078992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400" b="0" i="0" lang="he-IL" altLang="en-US">
                <a:solidFill>
                  <a:srgbClr val="333333"/>
                </a:solidFill>
                <a:latin typeface="Arial"/>
              </a:rPr>
              <a:t>תנאי תשלום 20-40-40 — כפי שעופר ביקש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1338560" y="5193792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11338560" y="5175504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✓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5175504"/>
            <a:ext cx="1078992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400" b="0" i="0" lang="he-IL" altLang="en-US">
                <a:solidFill>
                  <a:srgbClr val="333333"/>
                </a:solidFill>
                <a:latin typeface="Arial"/>
              </a:rPr>
              <a:t>מחיר מעודכן ₪29K — כל תוספי הפגישה כלולים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338560" y="5541264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11338560" y="5522976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✓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" y="5522976"/>
            <a:ext cx="1078992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400" b="0" i="0" lang="he-IL" altLang="en-US">
                <a:solidFill>
                  <a:srgbClr val="333333"/>
                </a:solidFill>
                <a:latin typeface="Arial"/>
              </a:rPr>
              <a:t>חזון עתידי מתומחר במפורש — עופר בוחר בקצב שלו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1338560" y="5888736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11338560" y="5870448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✓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" y="5870448"/>
            <a:ext cx="1078992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400" b="0" i="0" lang="he-IL" altLang="en-US">
                <a:solidFill>
                  <a:srgbClr val="333333"/>
                </a:solidFill>
                <a:latin typeface="Arial"/>
              </a:rPr>
              <a:t>תחזוקה מופרדת מתשתית — שקיפות מלאה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3/14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a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11247120" cy="137160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0" b="1" i="0" lang="he-IL" altLang="en-US">
                <a:solidFill>
                  <a:srgbClr val="E74C3C"/>
                </a:solidFill>
                <a:latin typeface="Arial"/>
              </a:rPr>
              <a:t>03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6800" y="3200400"/>
            <a:ext cx="3017520" cy="45720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57200" y="3337560"/>
            <a:ext cx="11247120" cy="11887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8000" b="1" i="0" lang="he-IL" altLang="en-US">
                <a:solidFill>
                  <a:srgbClr val="FFFFFF"/>
                </a:solidFill>
                <a:latin typeface="Arial"/>
              </a:rPr>
              <a:t>הכאבים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480560"/>
            <a:ext cx="11247120" cy="45720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2400" b="0" i="0" lang="he-IL" altLang="en-US">
                <a:solidFill>
                  <a:srgbClr val="FBCA03"/>
                </a:solidFill>
                <a:latin typeface="Arial"/>
              </a:rPr>
              <a:t>מה נשבר היום · 8 כאבי ליבה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4/14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601200" y="7315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1" i="0" lang="he-IL" altLang="en-US">
                <a:solidFill>
                  <a:srgbClr val="FBCA03"/>
                </a:solidFill>
                <a:latin typeface="Arial"/>
              </a:rPr>
              <a:t>טריפל S אנרגיה מתחדשת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1480"/>
            <a:ext cx="12191695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BCA03"/>
                </a:solidFill>
                <a:latin typeface="Arial"/>
              </a:rPr>
              <a:t>03 · 8 כאבי ליבה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005840"/>
            <a:ext cx="11247120" cy="7315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3600" b="1" i="0" lang="he-IL" altLang="en-US">
                <a:solidFill>
                  <a:srgbClr val="1A1A2E"/>
                </a:solidFill>
                <a:latin typeface="Arial"/>
              </a:rPr>
              <a:t>מה נשבר היום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73736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400" b="0" i="0" lang="he-IL" altLang="en-US">
                <a:solidFill>
                  <a:srgbClr val="666666"/>
                </a:solidFill>
                <a:latin typeface="Arial"/>
              </a:rPr>
              <a:t>דאטה מפוצלת · פולואפים חסרים · תיעוד חסר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0" y="2103120"/>
            <a:ext cx="2103120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02-pa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68880"/>
            <a:ext cx="3840480" cy="38404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2468880"/>
            <a:ext cx="36576" cy="3840480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4572000" y="2468880"/>
            <a:ext cx="3520440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708392" y="2578608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708392" y="2578608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9160" y="2578608"/>
            <a:ext cx="2953512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דאטאבייס שבור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9160" y="292608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3 אקסלים + פריוריטי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83880" y="2468880"/>
            <a:ext cx="3520440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11320272" y="2578608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320272" y="2578608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1040" y="2578608"/>
            <a:ext cx="2953512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פולואפים נופלים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21040" y="292608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עסקאות מתקררות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72000" y="3429000"/>
            <a:ext cx="3520440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7708392" y="3538728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708392" y="3538728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09160" y="3538728"/>
            <a:ext cx="2953512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ניהול לידים ידני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09160" y="3886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אין סיווג מקור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83880" y="3429000"/>
            <a:ext cx="3520440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1320272" y="3538728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11320272" y="3538728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21040" y="3538728"/>
            <a:ext cx="2953512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אין תיעוד שיחות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21040" y="38862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אין הקלטה/תמלול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00" y="4389120"/>
            <a:ext cx="3520440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708392" y="4498848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708392" y="4498848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09160" y="4498848"/>
            <a:ext cx="2953512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פריוריטי לא ידידותי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09160" y="484632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אפליקציה לא בשימוש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183880" y="4389120"/>
            <a:ext cx="3520440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11320272" y="4498848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11320272" y="4498848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21040" y="4498848"/>
            <a:ext cx="2953512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כפילות הצעות מחיר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21040" y="484632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סוכן בשני מקומות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72000" y="5349240"/>
            <a:ext cx="3520440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708392" y="5458968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7708392" y="5458968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09160" y="5458968"/>
            <a:ext cx="2953512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משימות ויומן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09160" y="580644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לא מסונכרן ב-Outlook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183880" y="5349240"/>
            <a:ext cx="3520440" cy="9144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11320272" y="5458968"/>
            <a:ext cx="292608" cy="292608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11320272" y="5458968"/>
            <a:ext cx="292608" cy="292608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300" b="1" i="0" lang="he-IL" altLang="en-US">
                <a:solidFill>
                  <a:srgbClr val="FFFFFF"/>
                </a:solidFill>
                <a:latin typeface="Arial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21040" y="5458968"/>
            <a:ext cx="2953512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שיווק ללא ראש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21040" y="580644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0" i="0" lang="he-IL" altLang="en-US">
                <a:solidFill>
                  <a:srgbClr val="666666"/>
                </a:solidFill>
                <a:latin typeface="Arial"/>
              </a:rPr>
              <a:t>קמפיין ללא ניהול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5/14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a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822960"/>
            <a:ext cx="11247120" cy="45720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400" b="1" i="0" lang="he-IL" altLang="en-US">
                <a:solidFill>
                  <a:srgbClr val="FBCA03"/>
                </a:solidFill>
                <a:latin typeface="Arial"/>
              </a:rPr>
              <a:t>מקרה מבחן · הכאב בפעולה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11247120" cy="8229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4800" b="1" i="0" lang="he-IL" altLang="en-US">
                <a:solidFill>
                  <a:srgbClr val="FFFFFF"/>
                </a:solidFill>
                <a:latin typeface="Arial"/>
              </a:rPr>
              <a:t>לקוח "האחים דביר"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60320"/>
            <a:ext cx="11247120" cy="45720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800" b="0" i="0" lang="he-IL" altLang="en-US">
                <a:solidFill>
                  <a:srgbClr val="FFFFFF"/>
                </a:solidFill>
                <a:latin typeface="Arial"/>
              </a:rPr>
              <a:t>לקוח קיים ביקש להוסיף מערכות במספר אתרים. הליד עבר לסוכן.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383280"/>
            <a:ext cx="3703320" cy="1097280"/>
          </a:xfrm>
          <a:prstGeom prst="roundRect">
            <a:avLst>
              <a:gd name="adj" fmla="val 6000"/>
            </a:avLst>
          </a:prstGeom>
          <a:solidFill>
            <a:srgbClr val="0D0D1A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457200" y="3383280"/>
            <a:ext cx="3703320" cy="10972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700" b="1" i="0" lang="he-IL" altLang="en-US">
                <a:solidFill>
                  <a:srgbClr val="E74C3C"/>
                </a:solidFill>
                <a:latin typeface="Arial"/>
              </a:rPr>
              <a:t>הסוכן לא טיפל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51960" y="3383280"/>
            <a:ext cx="3703320" cy="1097280"/>
          </a:xfrm>
          <a:prstGeom prst="roundRect">
            <a:avLst>
              <a:gd name="adj" fmla="val 6000"/>
            </a:avLst>
          </a:prstGeom>
          <a:solidFill>
            <a:srgbClr val="0D0D1A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251960" y="3383280"/>
            <a:ext cx="3703320" cy="10972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700" b="1" i="0" lang="he-IL" altLang="en-US">
                <a:solidFill>
                  <a:srgbClr val="E74C3C"/>
                </a:solidFill>
                <a:latin typeface="Arial"/>
              </a:rPr>
              <a:t>מנהל המכירות לא בדק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720" y="3383280"/>
            <a:ext cx="3703320" cy="1097280"/>
          </a:xfrm>
          <a:prstGeom prst="roundRect">
            <a:avLst>
              <a:gd name="adj" fmla="val 6000"/>
            </a:avLst>
          </a:prstGeom>
          <a:solidFill>
            <a:srgbClr val="0D0D1A"/>
          </a:solidFill>
          <a:ln w="15875">
            <a:solidFill>
              <a:srgbClr val="E74C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046720" y="3383280"/>
            <a:ext cx="3703320" cy="109728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700" b="1" i="0" lang="he-IL" altLang="en-US">
                <a:solidFill>
                  <a:srgbClr val="E74C3C"/>
                </a:solidFill>
                <a:latin typeface="Arial"/>
              </a:rPr>
              <a:t>המנכ״ל לא בדק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4846320"/>
            <a:ext cx="2743200" cy="36576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457200" y="4983480"/>
            <a:ext cx="11247120" cy="54864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2800" b="1" i="0" lang="he-IL" altLang="en-US">
                <a:solidFill>
                  <a:srgbClr val="E74C3C"/>
                </a:solidFill>
                <a:latin typeface="Arial"/>
              </a:rPr>
              <a:t>הלקוח עבר לחברה אחרת.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577840"/>
            <a:ext cx="11247120" cy="45720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500" b="0" i="1" lang="he-IL" altLang="en-US">
                <a:solidFill>
                  <a:srgbClr val="FFDE59"/>
                </a:solidFill>
                <a:latin typeface="Arial"/>
              </a:rPr>
              <a:t>הפסד וודאי שניתן היה למנוע לחלוטין.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6/14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601200" y="7315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1" i="0" lang="he-IL" altLang="en-US">
                <a:solidFill>
                  <a:srgbClr val="FBCA03"/>
                </a:solidFill>
                <a:latin typeface="Arial"/>
              </a:rPr>
              <a:t>טריפל S אנרגיה מתחדשת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1480"/>
            <a:ext cx="12191695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03-archite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95" y="502920"/>
            <a:ext cx="4572000" cy="603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83119" y="502920"/>
            <a:ext cx="36576" cy="6035040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457200" y="777240"/>
            <a:ext cx="7071055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BCA03"/>
                </a:solidFill>
                <a:latin typeface="Arial"/>
              </a:rPr>
              <a:t>04 · הארכיטקטורה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7071055" cy="7315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3200" b="1" i="0" lang="he-IL" altLang="en-US">
                <a:solidFill>
                  <a:srgbClr val="1A1A2E"/>
                </a:solidFill>
                <a:latin typeface="Arial"/>
              </a:rPr>
              <a:t>פריוריטי + Dashboard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7071055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300" b="0" i="0" lang="he-IL" altLang="en-US">
                <a:solidFill>
                  <a:srgbClr val="666666"/>
                </a:solidFill>
                <a:latin typeface="Arial"/>
              </a:rPr>
              <a:t>דואליות מלאה · מקור אמת אחד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2468880"/>
            <a:ext cx="7071055" cy="1051560"/>
          </a:xfrm>
          <a:prstGeom prst="roundRect">
            <a:avLst>
              <a:gd name="adj" fmla="val 6000"/>
            </a:avLst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57200" y="2514600"/>
            <a:ext cx="7071055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1" i="0" lang="he-IL" altLang="en-US">
                <a:solidFill>
                  <a:srgbClr val="1A1A2E"/>
                </a:solidFill>
                <a:latin typeface="Arial"/>
              </a:rPr>
              <a:t>שכבת UX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88920"/>
            <a:ext cx="7071055" cy="4572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2000" b="1" i="0" lang="he-IL" altLang="en-US">
                <a:solidFill>
                  <a:srgbClr val="1A1A2E"/>
                </a:solidFill>
                <a:latin typeface="Arial"/>
              </a:rPr>
              <a:t>Dashboard (אתר + מובייל)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200400"/>
            <a:ext cx="7071055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0" i="0" lang="he-IL" altLang="en-US">
                <a:solidFill>
                  <a:srgbClr val="1A1A2E"/>
                </a:solidFill>
                <a:latin typeface="Arial"/>
              </a:rPr>
              <a:t>תצוגה ידידותית בזמן אמת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3611880"/>
            <a:ext cx="7071055" cy="4572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3200" b="1" i="0" lang="he-IL" altLang="en-US">
                <a:solidFill>
                  <a:srgbClr val="1A1A2E"/>
                </a:solidFill>
                <a:latin typeface="Arial"/>
              </a:rPr>
              <a:t>⇅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200" y="4114800"/>
            <a:ext cx="7071055" cy="1051560"/>
          </a:xfrm>
          <a:prstGeom prst="roundRect">
            <a:avLst>
              <a:gd name="adj" fmla="val 6000"/>
            </a:avLst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57200" y="4160520"/>
            <a:ext cx="7071055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1" i="0" lang="he-IL" altLang="en-US">
                <a:solidFill>
                  <a:srgbClr val="FBCA03"/>
                </a:solidFill>
                <a:latin typeface="Arial"/>
              </a:rPr>
              <a:t>מקור האמת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434840"/>
            <a:ext cx="7071055" cy="45720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2000" b="1" i="0" lang="he-IL" altLang="en-US">
                <a:solidFill>
                  <a:srgbClr val="FFFFFF"/>
                </a:solidFill>
                <a:latin typeface="Arial"/>
              </a:rPr>
              <a:t>פריוריטי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4846320"/>
            <a:ext cx="7071055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100" b="0" i="0" lang="he-IL" altLang="en-US">
                <a:solidFill>
                  <a:srgbClr val="FBCA03"/>
                </a:solidFill>
                <a:latin typeface="Arial"/>
              </a:rPr>
              <a:t>כספים · לקוחות · היסטוריה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5349240"/>
            <a:ext cx="7071055" cy="2743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100" b="1" i="0" lang="he-IL" altLang="en-US">
                <a:solidFill>
                  <a:srgbClr val="666666"/>
                </a:solidFill>
                <a:latin typeface="Arial"/>
              </a:rPr>
              <a:t>אינטגרציות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7200" y="5669280"/>
            <a:ext cx="1712899" cy="365760"/>
          </a:xfrm>
          <a:prstGeom prst="roundRect">
            <a:avLst>
              <a:gd name="adj" fmla="val 30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57200" y="5669280"/>
            <a:ext cx="1712899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1" i="0" lang="he-IL" altLang="en-US">
                <a:solidFill>
                  <a:srgbClr val="1A1A2E"/>
                </a:solidFill>
                <a:latin typeface="Arial"/>
              </a:rPr>
              <a:t>WhatsApp Business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43251" y="5669280"/>
            <a:ext cx="1712899" cy="365760"/>
          </a:xfrm>
          <a:prstGeom prst="roundRect">
            <a:avLst>
              <a:gd name="adj" fmla="val 30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2243251" y="5669280"/>
            <a:ext cx="1712899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1" i="0" lang="he-IL" altLang="en-US">
                <a:solidFill>
                  <a:srgbClr val="1A1A2E"/>
                </a:solidFill>
                <a:latin typeface="Arial"/>
              </a:rPr>
              <a:t>Messenger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29303" y="5669280"/>
            <a:ext cx="1712899" cy="365760"/>
          </a:xfrm>
          <a:prstGeom prst="roundRect">
            <a:avLst>
              <a:gd name="adj" fmla="val 30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4029303" y="5669280"/>
            <a:ext cx="1712899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1" i="0" lang="he-IL" altLang="en-US">
                <a:solidFill>
                  <a:srgbClr val="1A1A2E"/>
                </a:solidFill>
                <a:latin typeface="Arial"/>
              </a:rPr>
              <a:t>Outlook 365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815355" y="5669280"/>
            <a:ext cx="1712899" cy="365760"/>
          </a:xfrm>
          <a:prstGeom prst="roundRect">
            <a:avLst>
              <a:gd name="adj" fmla="val 30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5815355" y="5669280"/>
            <a:ext cx="1712899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000" b="1" i="0" lang="he-IL" altLang="en-US">
                <a:solidFill>
                  <a:srgbClr val="1A1A2E"/>
                </a:solidFill>
                <a:latin typeface="Arial"/>
              </a:rPr>
              <a:t>Dropbox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7/14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has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11247120" cy="137160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0" b="1" i="0" lang="he-IL" altLang="en-US">
                <a:solidFill>
                  <a:srgbClr val="FBCA03"/>
                </a:solidFill>
                <a:latin typeface="Arial"/>
              </a:rPr>
              <a:t>05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6800" y="3200400"/>
            <a:ext cx="3017520" cy="45720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57200" y="3337560"/>
            <a:ext cx="11247120" cy="11887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7200" b="1" i="0" lang="he-IL" altLang="en-US">
                <a:solidFill>
                  <a:srgbClr val="FFFFFF"/>
                </a:solidFill>
                <a:latin typeface="Arial"/>
              </a:rPr>
              <a:t>פאזה 1 · הצעת מחיר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480560"/>
            <a:ext cx="11247120" cy="45720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2200" b="0" i="0" lang="he-IL" altLang="en-US">
                <a:solidFill>
                  <a:srgbClr val="FBCA03"/>
                </a:solidFill>
                <a:latin typeface="Arial"/>
              </a:rPr>
              <a:t>₪29,000 · 4 שבועות · 7 רכיבים · הכל כלול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8/14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601200" y="73152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100" b="1" i="0" lang="he-IL" altLang="en-US">
                <a:solidFill>
                  <a:srgbClr val="FBCA03"/>
                </a:solidFill>
                <a:latin typeface="Arial"/>
              </a:rPr>
              <a:t>טריפל S אנרגיה מתחדשת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1480"/>
            <a:ext cx="12191695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200" b="1" i="0" lang="he-IL" altLang="en-US">
                <a:solidFill>
                  <a:srgbClr val="FBCA03"/>
                </a:solidFill>
                <a:latin typeface="Arial"/>
              </a:rPr>
              <a:t>05 · פאזה 1 · הסקופ המלא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005840"/>
            <a:ext cx="11247120" cy="7315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3600" b="1" i="0" lang="he-IL" altLang="en-US">
                <a:solidFill>
                  <a:srgbClr val="1A1A2E"/>
                </a:solidFill>
                <a:latin typeface="Arial"/>
              </a:rPr>
              <a:t>₪29,000 · 4 שבועות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737360"/>
            <a:ext cx="11247120" cy="36576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400" b="0" i="0" lang="he-IL" altLang="en-US">
                <a:solidFill>
                  <a:srgbClr val="666666"/>
                </a:solidFill>
                <a:latin typeface="Arial"/>
              </a:rPr>
              <a:t>7 רכיבים · הכל כלול מההסכמות בפגישה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0" y="2103120"/>
            <a:ext cx="2103120" cy="36576"/>
          </a:xfrm>
          <a:prstGeom prst="rect">
            <a:avLst/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457200" y="2377440"/>
            <a:ext cx="11247120" cy="914400"/>
          </a:xfrm>
          <a:prstGeom prst="roundRect">
            <a:avLst>
              <a:gd name="adj" fmla="val 8000"/>
            </a:avLst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40080" y="2423160"/>
            <a:ext cx="6400800" cy="32004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100" b="1" i="0" lang="he-IL" altLang="en-US">
                <a:solidFill>
                  <a:srgbClr val="1A1A2E"/>
                </a:solidFill>
                <a:latin typeface="Arial"/>
              </a:rPr>
              <a:t>פאזה 1 · מחיר סופי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2743200"/>
            <a:ext cx="6400800" cy="502920"/>
          </a:xfrm>
          <a:prstGeom prst="rect">
            <a:avLst/>
          </a:prstGeom>
          <a:noFill/>
        </p:spPr>
        <p:txBody>
          <a:bodyPr wrap="square" lIns="45720" rIns="45720" tIns="18288" bIns="18288" anchor="t"/>
          <a:lstStyle/>
          <a:p>
            <a:pPr algn="r" rtl="1"/>
            <a:r>
              <a:rPr sz="1900" b="1" i="0" lang="he-IL" altLang="en-US">
                <a:solidFill>
                  <a:srgbClr val="1A1A2E"/>
                </a:solidFill>
                <a:latin typeface="Arial"/>
              </a:rPr>
              <a:t>מערכת מכירות מלאה לטריפל 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3920" y="2468880"/>
            <a:ext cx="3017520" cy="8229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4400" b="1" i="0" lang="he-IL" altLang="en-US">
                <a:solidFill>
                  <a:srgbClr val="1A1A2E"/>
                </a:solidFill>
                <a:latin typeface="Arial"/>
              </a:rPr>
              <a:t>₪29,000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" y="3520440"/>
            <a:ext cx="3703320" cy="8686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3749040" y="3630168"/>
            <a:ext cx="329184" cy="329184"/>
          </a:xfrm>
          <a:prstGeom prst="roundRect">
            <a:avLst>
              <a:gd name="adj" fmla="val 50000"/>
            </a:avLst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749040" y="3630168"/>
            <a:ext cx="329184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1A1A2E"/>
                </a:solidFill>
                <a:latin typeface="Arial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" y="3611880"/>
            <a:ext cx="310896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מסד נתונים מאוחד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" y="3977640"/>
            <a:ext cx="34747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666666"/>
                </a:solidFill>
                <a:latin typeface="Arial"/>
              </a:rPr>
              <a:t>איחוד 3 אקסלים + פריוריטי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51960" y="3520440"/>
            <a:ext cx="3703320" cy="8686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7543800" y="3630168"/>
            <a:ext cx="329184" cy="329184"/>
          </a:xfrm>
          <a:prstGeom prst="roundRect">
            <a:avLst>
              <a:gd name="adj" fmla="val 50000"/>
            </a:avLst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543800" y="3630168"/>
            <a:ext cx="329184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1A1A2E"/>
                </a:solidFill>
                <a:latin typeface="Arial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89120" y="3611880"/>
            <a:ext cx="310896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Dashboard רב-תפקידי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9120" y="3977640"/>
            <a:ext cx="34747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666666"/>
                </a:solidFill>
                <a:latin typeface="Arial"/>
              </a:rPr>
              <a:t>4 תצוגות + אפליקציית מובייל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046720" y="3520440"/>
            <a:ext cx="3703320" cy="8686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ounded Rectangle 24"/>
          <p:cNvSpPr/>
          <p:nvPr/>
        </p:nvSpPr>
        <p:spPr>
          <a:xfrm>
            <a:off x="11338560" y="3630168"/>
            <a:ext cx="329184" cy="329184"/>
          </a:xfrm>
          <a:prstGeom prst="roundRect">
            <a:avLst>
              <a:gd name="adj" fmla="val 50000"/>
            </a:avLst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11338560" y="3630168"/>
            <a:ext cx="329184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1A1A2E"/>
                </a:solidFill>
                <a:latin typeface="Arial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83880" y="3611880"/>
            <a:ext cx="310896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קליטת לידים אוטומטית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83880" y="3977640"/>
            <a:ext cx="34747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666666"/>
                </a:solidFill>
                <a:latin typeface="Arial"/>
              </a:rPr>
              <a:t>3 ערוצים → CRM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7200" y="4480560"/>
            <a:ext cx="3703320" cy="8686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3749040" y="4590288"/>
            <a:ext cx="329184" cy="329184"/>
          </a:xfrm>
          <a:prstGeom prst="roundRect">
            <a:avLst>
              <a:gd name="adj" fmla="val 50000"/>
            </a:avLst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3749040" y="4590288"/>
            <a:ext cx="329184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1A1A2E"/>
                </a:solidFill>
                <a:latin typeface="Arial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4360" y="4572000"/>
            <a:ext cx="310896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צ׳אט-בוט אינטליגנטי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4360" y="4937760"/>
            <a:ext cx="34747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666666"/>
                </a:solidFill>
                <a:latin typeface="Arial"/>
              </a:rPr>
              <a:t>פייסבוק + אתר · עברית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51960" y="4480560"/>
            <a:ext cx="3703320" cy="8686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7543800" y="4590288"/>
            <a:ext cx="329184" cy="329184"/>
          </a:xfrm>
          <a:prstGeom prst="roundRect">
            <a:avLst>
              <a:gd name="adj" fmla="val 50000"/>
            </a:avLst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7543800" y="4590288"/>
            <a:ext cx="329184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1A1A2E"/>
                </a:solidFill>
                <a:latin typeface="Arial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89120" y="4572000"/>
            <a:ext cx="310896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פולואפים חכמים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89120" y="4937760"/>
            <a:ext cx="34747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666666"/>
                </a:solidFill>
                <a:latin typeface="Arial"/>
              </a:rPr>
              <a:t>תזכורות + בוט + התראות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046720" y="4480560"/>
            <a:ext cx="3703320" cy="8686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Rounded Rectangle 39"/>
          <p:cNvSpPr/>
          <p:nvPr/>
        </p:nvSpPr>
        <p:spPr>
          <a:xfrm>
            <a:off x="11338560" y="4590288"/>
            <a:ext cx="329184" cy="329184"/>
          </a:xfrm>
          <a:prstGeom prst="roundRect">
            <a:avLst>
              <a:gd name="adj" fmla="val 50000"/>
            </a:avLst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11338560" y="4590288"/>
            <a:ext cx="329184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1A1A2E"/>
                </a:solidFill>
                <a:latin typeface="Arial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83880" y="4572000"/>
            <a:ext cx="310896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תמלול + סיכום AI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83880" y="4937760"/>
            <a:ext cx="34747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666666"/>
                </a:solidFill>
                <a:latin typeface="Arial"/>
              </a:rPr>
              <a:t>הקלטה → סיכום → CRM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57200" y="5440680"/>
            <a:ext cx="3703320" cy="8686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5875">
            <a:solidFill>
              <a:srgbClr val="FBC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Rounded Rectangle 44"/>
          <p:cNvSpPr/>
          <p:nvPr/>
        </p:nvSpPr>
        <p:spPr>
          <a:xfrm>
            <a:off x="3749040" y="5550408"/>
            <a:ext cx="329184" cy="329184"/>
          </a:xfrm>
          <a:prstGeom prst="roundRect">
            <a:avLst>
              <a:gd name="adj" fmla="val 50000"/>
            </a:avLst>
          </a:prstGeom>
          <a:solidFill>
            <a:srgbClr val="FBCA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TextBox 45"/>
          <p:cNvSpPr txBox="1"/>
          <p:nvPr/>
        </p:nvSpPr>
        <p:spPr>
          <a:xfrm>
            <a:off x="3749040" y="5550408"/>
            <a:ext cx="329184" cy="329184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ctr" rtl="1"/>
            <a:r>
              <a:rPr sz="1400" b="1" i="0" lang="he-IL" altLang="en-US">
                <a:solidFill>
                  <a:srgbClr val="1A1A2E"/>
                </a:solidFill>
                <a:latin typeface="Arial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4360" y="5532120"/>
            <a:ext cx="3108960" cy="347472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300" b="1" i="0" lang="he-IL" altLang="en-US">
                <a:solidFill>
                  <a:srgbClr val="1A1A2E"/>
                </a:solidFill>
                <a:latin typeface="Arial"/>
              </a:rPr>
              <a:t>אבטחה + הדרכה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4360" y="5897880"/>
            <a:ext cx="3474720" cy="36576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50" b="0" i="0" lang="he-IL" altLang="en-US">
                <a:solidFill>
                  <a:srgbClr val="666666"/>
                </a:solidFill>
                <a:latin typeface="Arial"/>
              </a:rPr>
              <a:t>SSH · Firewall · IP לטריפל 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" name="TextBox 49"/>
          <p:cNvSpPr txBox="1"/>
          <p:nvPr/>
        </p:nvSpPr>
        <p:spPr>
          <a:xfrm>
            <a:off x="274320" y="656539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l" rtl="1"/>
            <a:r>
              <a:rPr sz="1000" b="0" i="0" lang="he-IL" altLang="en-US">
                <a:solidFill>
                  <a:srgbClr val="FFFFFF"/>
                </a:solidFill>
                <a:latin typeface="Arial"/>
              </a:rPr>
              <a:t>אלעד יעקובוביץ׳ · 052-5427474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43600" y="6565392"/>
            <a:ext cx="5943600" cy="274320"/>
          </a:xfrm>
          <a:prstGeom prst="rect">
            <a:avLst/>
          </a:prstGeom>
          <a:noFill/>
        </p:spPr>
        <p:txBody>
          <a:bodyPr wrap="square" lIns="45720" rIns="45720" tIns="18288" bIns="18288" anchor="ctr"/>
          <a:lstStyle/>
          <a:p>
            <a:pPr algn="r" rtl="1"/>
            <a:r>
              <a:rPr sz="1000" b="0" i="0" lang="he-IL" altLang="en-US">
                <a:solidFill>
                  <a:srgbClr val="FBCA03"/>
                </a:solidFill>
                <a:latin typeface="Arial"/>
              </a:rPr>
              <a:t>סיכום + הצעה מעודכנת · 16.04.2026 · 9/14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